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5143500" cx="9144000"/>
  <p:notesSz cx="6858000" cy="9144000"/>
  <p:embeddedFontLst>
    <p:embeddedFont>
      <p:font typeface="Lora"/>
      <p:regular r:id="rId21"/>
      <p:bold r:id="rId22"/>
      <p:italic r:id="rId23"/>
      <p:boldItalic r:id="rId24"/>
    </p:embeddedFont>
    <p:embeddedFont>
      <p:font typeface="Open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Lora-bold.fntdata"/><Relationship Id="rId21" Type="http://schemas.openxmlformats.org/officeDocument/2006/relationships/font" Target="fonts/Lora-regular.fntdata"/><Relationship Id="rId24" Type="http://schemas.openxmlformats.org/officeDocument/2006/relationships/font" Target="fonts/Lora-boldItalic.fntdata"/><Relationship Id="rId23" Type="http://schemas.openxmlformats.org/officeDocument/2006/relationships/font" Target="fonts/Lora-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OpenSans-bold.fntdata"/><Relationship Id="rId25" Type="http://schemas.openxmlformats.org/officeDocument/2006/relationships/font" Target="fonts/OpenSans-regular.fntdata"/><Relationship Id="rId28" Type="http://schemas.openxmlformats.org/officeDocument/2006/relationships/font" Target="fonts/OpenSans-boldItalic.fntdata"/><Relationship Id="rId27" Type="http://schemas.openxmlformats.org/officeDocument/2006/relationships/font" Target="fonts/OpenSans-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00.png>
</file>

<file path=ppt/media/image01.png>
</file>

<file path=ppt/media/image02.png>
</file>

<file path=ppt/media/image03.gif>
</file>

<file path=ppt/media/image04.gif>
</file>

<file path=ppt/media/image05.png>
</file>

<file path=ppt/media/image06.gif>
</file>

<file path=ppt/media/image07.png>
</file>

<file path=ppt/media/image08.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noobtuts.com/unity/2d-pacman-game"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9" name="Shape 99"/>
        <p:cNvGrpSpPr/>
        <p:nvPr/>
      </p:nvGrpSpPr>
      <p:grpSpPr>
        <a:xfrm>
          <a:off x="0" y="0"/>
          <a:ext cx="0" cy="0"/>
          <a:chOff x="0" y="0"/>
          <a:chExt cx="0" cy="0"/>
        </a:xfrm>
      </p:grpSpPr>
      <p:sp>
        <p:nvSpPr>
          <p:cNvPr id="100" name="Shape 1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1" name="Shape 10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4" name="Shape 104"/>
        <p:cNvGrpSpPr/>
        <p:nvPr/>
      </p:nvGrpSpPr>
      <p:grpSpPr>
        <a:xfrm>
          <a:off x="0" y="0"/>
          <a:ext cx="0" cy="0"/>
          <a:chOff x="0" y="0"/>
          <a:chExt cx="0" cy="0"/>
        </a:xfrm>
      </p:grpSpPr>
      <p:sp>
        <p:nvSpPr>
          <p:cNvPr id="105" name="Shape 1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6" name="Shape 10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0" name="Shape 110"/>
        <p:cNvGrpSpPr/>
        <p:nvPr/>
      </p:nvGrpSpPr>
      <p:grpSpPr>
        <a:xfrm>
          <a:off x="0" y="0"/>
          <a:ext cx="0" cy="0"/>
          <a:chOff x="0" y="0"/>
          <a:chExt cx="0" cy="0"/>
        </a:xfrm>
      </p:grpSpPr>
      <p:sp>
        <p:nvSpPr>
          <p:cNvPr id="111" name="Shape 1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2" name="Shape 11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7" name="Shape 117"/>
        <p:cNvGrpSpPr/>
        <p:nvPr/>
      </p:nvGrpSpPr>
      <p:grpSpPr>
        <a:xfrm>
          <a:off x="0" y="0"/>
          <a:ext cx="0" cy="0"/>
          <a:chOff x="0" y="0"/>
          <a:chExt cx="0" cy="0"/>
        </a:xfrm>
      </p:grpSpPr>
      <p:sp>
        <p:nvSpPr>
          <p:cNvPr id="118" name="Shape 1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9" name="Shape 11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4" name="Shape 124"/>
        <p:cNvGrpSpPr/>
        <p:nvPr/>
      </p:nvGrpSpPr>
      <p:grpSpPr>
        <a:xfrm>
          <a:off x="0" y="0"/>
          <a:ext cx="0" cy="0"/>
          <a:chOff x="0" y="0"/>
          <a:chExt cx="0" cy="0"/>
        </a:xfrm>
      </p:grpSpPr>
      <p:sp>
        <p:nvSpPr>
          <p:cNvPr id="125" name="Shape 1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6" name="Shape 12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sz="1050">
                <a:solidFill>
                  <a:srgbClr val="455463"/>
                </a:solidFill>
                <a:latin typeface="Open Sans"/>
                <a:ea typeface="Open Sans"/>
                <a:cs typeface="Open Sans"/>
                <a:sym typeface="Open Sans"/>
              </a:rPr>
              <a:t>A </a:t>
            </a:r>
            <a:r>
              <a:rPr i="1" lang="en" sz="1050">
                <a:solidFill>
                  <a:srgbClr val="455463"/>
                </a:solidFill>
                <a:latin typeface="Open Sans"/>
                <a:ea typeface="Open Sans"/>
                <a:cs typeface="Open Sans"/>
                <a:sym typeface="Open Sans"/>
              </a:rPr>
              <a:t>raycast</a:t>
            </a:r>
            <a:r>
              <a:rPr lang="en" sz="1050">
                <a:solidFill>
                  <a:srgbClr val="455463"/>
                </a:solidFill>
                <a:latin typeface="Open Sans"/>
                <a:ea typeface="Open Sans"/>
                <a:cs typeface="Open Sans"/>
                <a:sym typeface="Open Sans"/>
              </a:rPr>
              <a:t> is conceptually like a laser beam that is fired from a point in space along a particular direction. Any object making contact with the beam can be detected and reported.</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0" name="Shape 130"/>
        <p:cNvGrpSpPr/>
        <p:nvPr/>
      </p:nvGrpSpPr>
      <p:grpSpPr>
        <a:xfrm>
          <a:off x="0" y="0"/>
          <a:ext cx="0" cy="0"/>
          <a:chOff x="0" y="0"/>
          <a:chExt cx="0" cy="0"/>
        </a:xfrm>
      </p:grpSpPr>
      <p:sp>
        <p:nvSpPr>
          <p:cNvPr id="131" name="Shape 1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2" name="Shape 13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5" name="Shape 135"/>
        <p:cNvGrpSpPr/>
        <p:nvPr/>
      </p:nvGrpSpPr>
      <p:grpSpPr>
        <a:xfrm>
          <a:off x="0" y="0"/>
          <a:ext cx="0" cy="0"/>
          <a:chOff x="0" y="0"/>
          <a:chExt cx="0" cy="0"/>
        </a:xfrm>
      </p:grpSpPr>
      <p:sp>
        <p:nvSpPr>
          <p:cNvPr id="136" name="Shape 1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7" name="Shape 13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Instructions for this code can be found at </a:t>
            </a:r>
            <a:r>
              <a:rPr lang="en" sz="1400" u="sng">
                <a:solidFill>
                  <a:schemeClr val="accent5"/>
                </a:solidFill>
                <a:hlinkClick r:id="rId2"/>
              </a:rPr>
              <a:t>https://noobtuts.com/unity/2d-pacman-game</a:t>
            </a:r>
          </a:p>
          <a:p>
            <a:pPr lv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6" name="Shape 56"/>
        <p:cNvGrpSpPr/>
        <p:nvPr/>
      </p:nvGrpSpPr>
      <p:grpSpPr>
        <a:xfrm>
          <a:off x="0" y="0"/>
          <a:ext cx="0" cy="0"/>
          <a:chOff x="0" y="0"/>
          <a:chExt cx="0" cy="0"/>
        </a:xfrm>
      </p:grpSpPr>
      <p:sp>
        <p:nvSpPr>
          <p:cNvPr id="57" name="Shape 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8" name="Shape 5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2" name="Shape 62"/>
        <p:cNvGrpSpPr/>
        <p:nvPr/>
      </p:nvGrpSpPr>
      <p:grpSpPr>
        <a:xfrm>
          <a:off x="0" y="0"/>
          <a:ext cx="0" cy="0"/>
          <a:chOff x="0" y="0"/>
          <a:chExt cx="0" cy="0"/>
        </a:xfrm>
      </p:grpSpPr>
      <p:sp>
        <p:nvSpPr>
          <p:cNvPr id="63" name="Shape 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4" name="Shape 6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8" name="Shape 68"/>
        <p:cNvGrpSpPr/>
        <p:nvPr/>
      </p:nvGrpSpPr>
      <p:grpSpPr>
        <a:xfrm>
          <a:off x="0" y="0"/>
          <a:ext cx="0" cy="0"/>
          <a:chOff x="0" y="0"/>
          <a:chExt cx="0" cy="0"/>
        </a:xfrm>
      </p:grpSpPr>
      <p:sp>
        <p:nvSpPr>
          <p:cNvPr id="69" name="Shape 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0" name="Shape 7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3" name="Shape 73"/>
        <p:cNvGrpSpPr/>
        <p:nvPr/>
      </p:nvGrpSpPr>
      <p:grpSpPr>
        <a:xfrm>
          <a:off x="0" y="0"/>
          <a:ext cx="0" cy="0"/>
          <a:chOff x="0" y="0"/>
          <a:chExt cx="0" cy="0"/>
        </a:xfrm>
      </p:grpSpPr>
      <p:sp>
        <p:nvSpPr>
          <p:cNvPr id="74" name="Shape 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5" name="Shape 7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9" name="Shape 79"/>
        <p:cNvGrpSpPr/>
        <p:nvPr/>
      </p:nvGrpSpPr>
      <p:grpSpPr>
        <a:xfrm>
          <a:off x="0" y="0"/>
          <a:ext cx="0" cy="0"/>
          <a:chOff x="0" y="0"/>
          <a:chExt cx="0" cy="0"/>
        </a:xfrm>
      </p:grpSpPr>
      <p:sp>
        <p:nvSpPr>
          <p:cNvPr id="80" name="Shape 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1" name="Shape 8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4" name="Shape 84"/>
        <p:cNvGrpSpPr/>
        <p:nvPr/>
      </p:nvGrpSpPr>
      <p:grpSpPr>
        <a:xfrm>
          <a:off x="0" y="0"/>
          <a:ext cx="0" cy="0"/>
          <a:chOff x="0" y="0"/>
          <a:chExt cx="0" cy="0"/>
        </a:xfrm>
      </p:grpSpPr>
      <p:sp>
        <p:nvSpPr>
          <p:cNvPr id="85" name="Shape 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6" name="Shape 8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9" name="Shape 89"/>
        <p:cNvGrpSpPr/>
        <p:nvPr/>
      </p:nvGrpSpPr>
      <p:grpSpPr>
        <a:xfrm>
          <a:off x="0" y="0"/>
          <a:ext cx="0" cy="0"/>
          <a:chOff x="0" y="0"/>
          <a:chExt cx="0" cy="0"/>
        </a:xfrm>
      </p:grpSpPr>
      <p:sp>
        <p:nvSpPr>
          <p:cNvPr id="90" name="Shape 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1" name="Shape 9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4" name="Shape 94"/>
        <p:cNvGrpSpPr/>
        <p:nvPr/>
      </p:nvGrpSpPr>
      <p:grpSpPr>
        <a:xfrm>
          <a:off x="0" y="0"/>
          <a:ext cx="0" cy="0"/>
          <a:chOff x="0" y="0"/>
          <a:chExt cx="0" cy="0"/>
        </a:xfrm>
      </p:grpSpPr>
      <p:sp>
        <p:nvSpPr>
          <p:cNvPr id="95" name="Shape 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6" name="Shape 9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25"/>
            <a:ext cx="4572000" cy="5143500"/>
          </a:xfrm>
          <a:prstGeom prst="rect">
            <a:avLst/>
          </a:prstGeom>
          <a:solidFill>
            <a:schemeClr val="dk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chemeClr val="dk1"/>
              </a:buClr>
              <a:defRPr>
                <a:solidFill>
                  <a:schemeClr val="dk1"/>
                </a:solidFill>
              </a:defRPr>
            </a:lvl1pPr>
            <a:lvl2pPr lvl="1">
              <a:spcBef>
                <a:spcPts val="0"/>
              </a:spcBef>
              <a:buClr>
                <a:schemeClr val="dk1"/>
              </a:buClr>
              <a:defRPr>
                <a:solidFill>
                  <a:schemeClr val="dk1"/>
                </a:solidFill>
              </a:defRPr>
            </a:lvl2pPr>
            <a:lvl3pPr lvl="2">
              <a:spcBef>
                <a:spcPts val="0"/>
              </a:spcBef>
              <a:buClr>
                <a:schemeClr val="dk1"/>
              </a:buClr>
              <a:defRPr>
                <a:solidFill>
                  <a:schemeClr val="dk1"/>
                </a:solidFill>
              </a:defRPr>
            </a:lvl3pPr>
            <a:lvl4pPr lvl="3">
              <a:spcBef>
                <a:spcPts val="0"/>
              </a:spcBef>
              <a:buClr>
                <a:schemeClr val="dk1"/>
              </a:buClr>
              <a:defRPr>
                <a:solidFill>
                  <a:schemeClr val="dk1"/>
                </a:solidFill>
              </a:defRPr>
            </a:lvl4pPr>
            <a:lvl5pPr lvl="4">
              <a:spcBef>
                <a:spcPts val="0"/>
              </a:spcBef>
              <a:buClr>
                <a:schemeClr val="dk1"/>
              </a:buClr>
              <a:defRPr>
                <a:solidFill>
                  <a:schemeClr val="dk1"/>
                </a:solidFill>
              </a:defRPr>
            </a:lvl5pPr>
            <a:lvl6pPr lvl="5">
              <a:spcBef>
                <a:spcPts val="0"/>
              </a:spcBef>
              <a:buClr>
                <a:schemeClr val="dk1"/>
              </a:buClr>
              <a:defRPr>
                <a:solidFill>
                  <a:schemeClr val="dk1"/>
                </a:solidFill>
              </a:defRPr>
            </a:lvl6pPr>
            <a:lvl7pPr lvl="6">
              <a:spcBef>
                <a:spcPts val="0"/>
              </a:spcBef>
              <a:buClr>
                <a:schemeClr val="dk1"/>
              </a:buClr>
              <a:defRPr>
                <a:solidFill>
                  <a:schemeClr val="dk1"/>
                </a:solidFill>
              </a:defRPr>
            </a:lvl7pPr>
            <a:lvl8pPr lvl="7">
              <a:spcBef>
                <a:spcPts val="0"/>
              </a:spcBef>
              <a:buClr>
                <a:schemeClr val="dk1"/>
              </a:buClr>
              <a:defRPr>
                <a:solidFill>
                  <a:schemeClr val="dk1"/>
                </a:solidFill>
              </a:defRPr>
            </a:lvl8pPr>
            <a:lvl9pPr lvl="8">
              <a:spcBef>
                <a:spcPts val="0"/>
              </a:spcBef>
              <a:buClr>
                <a:schemeClr val="dk1"/>
              </a:buClr>
              <a:defRPr>
                <a:solidFill>
                  <a:schemeClr val="dk1"/>
                </a:solidFill>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lt2"/>
              </a:buClr>
              <a:buSzPct val="100000"/>
              <a:defRPr sz="1800">
                <a:solidFill>
                  <a:schemeClr val="lt2"/>
                </a:solidFill>
              </a:defRPr>
            </a:lvl1pPr>
            <a:lvl2pPr lvl="1">
              <a:lnSpc>
                <a:spcPct val="115000"/>
              </a:lnSpc>
              <a:spcBef>
                <a:spcPts val="0"/>
              </a:spcBef>
              <a:spcAft>
                <a:spcPts val="1600"/>
              </a:spcAft>
              <a:buClr>
                <a:schemeClr val="lt2"/>
              </a:buClr>
              <a:defRPr>
                <a:solidFill>
                  <a:schemeClr val="lt2"/>
                </a:solidFill>
              </a:defRPr>
            </a:lvl2pPr>
            <a:lvl3pPr lvl="2">
              <a:lnSpc>
                <a:spcPct val="115000"/>
              </a:lnSpc>
              <a:spcBef>
                <a:spcPts val="0"/>
              </a:spcBef>
              <a:spcAft>
                <a:spcPts val="1600"/>
              </a:spcAft>
              <a:buClr>
                <a:schemeClr val="lt2"/>
              </a:buClr>
              <a:defRPr>
                <a:solidFill>
                  <a:schemeClr val="lt2"/>
                </a:solidFill>
              </a:defRPr>
            </a:lvl3pPr>
            <a:lvl4pPr lvl="3">
              <a:lnSpc>
                <a:spcPct val="115000"/>
              </a:lnSpc>
              <a:spcBef>
                <a:spcPts val="0"/>
              </a:spcBef>
              <a:spcAft>
                <a:spcPts val="1600"/>
              </a:spcAft>
              <a:buClr>
                <a:schemeClr val="lt2"/>
              </a:buClr>
              <a:defRPr>
                <a:solidFill>
                  <a:schemeClr val="lt2"/>
                </a:solidFill>
              </a:defRPr>
            </a:lvl4pPr>
            <a:lvl5pPr lvl="4">
              <a:lnSpc>
                <a:spcPct val="115000"/>
              </a:lnSpc>
              <a:spcBef>
                <a:spcPts val="0"/>
              </a:spcBef>
              <a:spcAft>
                <a:spcPts val="1600"/>
              </a:spcAft>
              <a:buClr>
                <a:schemeClr val="lt2"/>
              </a:buClr>
              <a:defRPr>
                <a:solidFill>
                  <a:schemeClr val="lt2"/>
                </a:solidFill>
              </a:defRPr>
            </a:lvl5pPr>
            <a:lvl6pPr lvl="5">
              <a:lnSpc>
                <a:spcPct val="115000"/>
              </a:lnSpc>
              <a:spcBef>
                <a:spcPts val="0"/>
              </a:spcBef>
              <a:spcAft>
                <a:spcPts val="1600"/>
              </a:spcAft>
              <a:buClr>
                <a:schemeClr val="lt2"/>
              </a:buClr>
              <a:defRPr>
                <a:solidFill>
                  <a:schemeClr val="lt2"/>
                </a:solidFill>
              </a:defRPr>
            </a:lvl6pPr>
            <a:lvl7pPr lvl="6">
              <a:lnSpc>
                <a:spcPct val="115000"/>
              </a:lnSpc>
              <a:spcBef>
                <a:spcPts val="0"/>
              </a:spcBef>
              <a:spcAft>
                <a:spcPts val="1600"/>
              </a:spcAft>
              <a:buClr>
                <a:schemeClr val="lt2"/>
              </a:buClr>
              <a:defRPr>
                <a:solidFill>
                  <a:schemeClr val="lt2"/>
                </a:solidFill>
              </a:defRPr>
            </a:lvl7pPr>
            <a:lvl8pPr lvl="7">
              <a:lnSpc>
                <a:spcPct val="115000"/>
              </a:lnSpc>
              <a:spcBef>
                <a:spcPts val="0"/>
              </a:spcBef>
              <a:spcAft>
                <a:spcPts val="1600"/>
              </a:spcAft>
              <a:buClr>
                <a:schemeClr val="lt2"/>
              </a:buClr>
              <a:defRPr>
                <a:solidFill>
                  <a:schemeClr val="lt2"/>
                </a:solidFill>
              </a:defRPr>
            </a:lvl8pPr>
            <a:lvl9pPr lvl="8">
              <a:lnSpc>
                <a:spcPct val="115000"/>
              </a:lnSpc>
              <a:spcBef>
                <a:spcPts val="0"/>
              </a:spcBef>
              <a:spcAft>
                <a:spcPts val="1600"/>
              </a:spcAft>
              <a:buClr>
                <a:schemeClr val="lt2"/>
              </a:buClr>
              <a:defRPr>
                <a:solidFill>
                  <a:schemeClr val="lt2"/>
                </a:solidFil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lt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0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0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0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0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06.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noobtuts.com/unity/2d-pacman-gam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0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08.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03.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0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www.wikiwand.com/en/Video_game" TargetMode="External"/><Relationship Id="rId4" Type="http://schemas.openxmlformats.org/officeDocument/2006/relationships/hyperlink" Target="https://www.wikiwand.com/en/Bitmap" TargetMode="External"/><Relationship Id="rId5" Type="http://schemas.openxmlformats.org/officeDocument/2006/relationships/hyperlink" Target="https://www.wikiwand.com/en/Computer_monitor"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04.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3" name="Shape 53"/>
        <p:cNvGrpSpPr/>
        <p:nvPr/>
      </p:nvGrpSpPr>
      <p:grpSpPr>
        <a:xfrm>
          <a:off x="0" y="0"/>
          <a:ext cx="0" cy="0"/>
          <a:chOff x="0" y="0"/>
          <a:chExt cx="0" cy="0"/>
        </a:xfrm>
      </p:grpSpPr>
      <p:sp>
        <p:nvSpPr>
          <p:cNvPr id="54" name="Shape 54"/>
          <p:cNvSpPr txBox="1"/>
          <p:nvPr>
            <p:ph type="ctrTitle"/>
          </p:nvPr>
        </p:nvSpPr>
        <p:spPr>
          <a:xfrm>
            <a:off x="311708" y="744575"/>
            <a:ext cx="8520600" cy="2052600"/>
          </a:xfrm>
          <a:prstGeom prst="rect">
            <a:avLst/>
          </a:prstGeom>
        </p:spPr>
        <p:txBody>
          <a:bodyPr anchorCtr="0" anchor="b" bIns="91425" lIns="91425" rIns="91425" tIns="91425">
            <a:noAutofit/>
          </a:bodyPr>
          <a:lstStyle/>
          <a:p>
            <a:pPr lvl="0" rtl="0">
              <a:spcBef>
                <a:spcPts val="0"/>
              </a:spcBef>
              <a:buNone/>
            </a:pPr>
            <a:r>
              <a:rPr lang="en"/>
              <a:t>Unity Week 2</a:t>
            </a:r>
          </a:p>
        </p:txBody>
      </p:sp>
      <p:sp>
        <p:nvSpPr>
          <p:cNvPr id="55" name="Shape 55"/>
          <p:cNvSpPr txBox="1"/>
          <p:nvPr>
            <p:ph idx="1" type="subTitle"/>
          </p:nvPr>
        </p:nvSpPr>
        <p:spPr>
          <a:xfrm>
            <a:off x="311700" y="2834125"/>
            <a:ext cx="8520600" cy="792600"/>
          </a:xfrm>
          <a:prstGeom prst="rect">
            <a:avLst/>
          </a:prstGeom>
        </p:spPr>
        <p:txBody>
          <a:bodyPr anchorCtr="0" anchor="t" bIns="91425" lIns="91425" rIns="91425" tIns="91425">
            <a:noAutofit/>
          </a:bodyPr>
          <a:lstStyle/>
          <a:p>
            <a:pPr lvl="0">
              <a:spcBef>
                <a:spcPts val="0"/>
              </a:spcBef>
              <a:buNone/>
            </a:pPr>
            <a:r>
              <a:rPr lang="en"/>
              <a:t>Building games in 2D</a:t>
            </a:r>
          </a:p>
          <a:p>
            <a:pPr lvl="0" algn="l">
              <a:spcBef>
                <a:spcPts val="0"/>
              </a:spcBef>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02" name="Shape 102"/>
        <p:cNvGrpSpPr/>
        <p:nvPr/>
      </p:nvGrpSpPr>
      <p:grpSpPr>
        <a:xfrm>
          <a:off x="0" y="0"/>
          <a:ext cx="0" cy="0"/>
          <a:chOff x="0" y="0"/>
          <a:chExt cx="0" cy="0"/>
        </a:xfrm>
      </p:grpSpPr>
      <p:sp>
        <p:nvSpPr>
          <p:cNvPr id="103" name="Shape 103"/>
          <p:cNvSpPr txBox="1"/>
          <p:nvPr/>
        </p:nvSpPr>
        <p:spPr>
          <a:xfrm>
            <a:off x="1305150" y="446100"/>
            <a:ext cx="6533700" cy="4251300"/>
          </a:xfrm>
          <a:prstGeom prst="rect">
            <a:avLst/>
          </a:prstGeom>
          <a:noFill/>
          <a:ln>
            <a:noFill/>
          </a:ln>
        </p:spPr>
        <p:txBody>
          <a:bodyPr anchorCtr="0" anchor="ctr" bIns="91425" lIns="91425" rIns="91425" tIns="91425">
            <a:noAutofit/>
          </a:bodyPr>
          <a:lstStyle/>
          <a:p>
            <a:pPr lvl="0">
              <a:spcBef>
                <a:spcPts val="0"/>
              </a:spcBef>
              <a:buNone/>
            </a:pPr>
            <a:r>
              <a:rPr lang="en" sz="2400">
                <a:latin typeface="Lora"/>
                <a:ea typeface="Lora"/>
                <a:cs typeface="Lora"/>
                <a:sym typeface="Lora"/>
              </a:rPr>
              <a:t>These actions are referred to as states, in the sense that the character is in a “state” where it is walking, idling or whatever.</a:t>
            </a:r>
          </a:p>
          <a:p>
            <a:pPr lvl="0" rtl="0">
              <a:spcBef>
                <a:spcPts val="0"/>
              </a:spcBef>
              <a:buNone/>
            </a:pPr>
            <a:r>
              <a:t/>
            </a:r>
            <a:endParaRPr sz="2400">
              <a:latin typeface="Lora"/>
              <a:ea typeface="Lora"/>
              <a:cs typeface="Lora"/>
              <a:sym typeface="Lor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07" name="Shape 107"/>
        <p:cNvGrpSpPr/>
        <p:nvPr/>
      </p:nvGrpSpPr>
      <p:grpSpPr>
        <a:xfrm>
          <a:off x="0" y="0"/>
          <a:ext cx="0" cy="0"/>
          <a:chOff x="0" y="0"/>
          <a:chExt cx="0" cy="0"/>
        </a:xfrm>
      </p:grpSpPr>
      <p:pic>
        <p:nvPicPr>
          <p:cNvPr id="108" name="Shape 108"/>
          <p:cNvPicPr preferRelativeResize="0"/>
          <p:nvPr/>
        </p:nvPicPr>
        <p:blipFill>
          <a:blip r:embed="rId3">
            <a:alphaModFix/>
          </a:blip>
          <a:stretch>
            <a:fillRect/>
          </a:stretch>
        </p:blipFill>
        <p:spPr>
          <a:xfrm>
            <a:off x="2195512" y="796025"/>
            <a:ext cx="4752975" cy="2019300"/>
          </a:xfrm>
          <a:prstGeom prst="rect">
            <a:avLst/>
          </a:prstGeom>
          <a:noFill/>
          <a:ln>
            <a:noFill/>
          </a:ln>
        </p:spPr>
      </p:pic>
      <p:sp>
        <p:nvSpPr>
          <p:cNvPr id="109" name="Shape 109"/>
          <p:cNvSpPr txBox="1"/>
          <p:nvPr/>
        </p:nvSpPr>
        <p:spPr>
          <a:xfrm>
            <a:off x="1305150" y="3029200"/>
            <a:ext cx="6533700" cy="1749000"/>
          </a:xfrm>
          <a:prstGeom prst="rect">
            <a:avLst/>
          </a:prstGeom>
          <a:noFill/>
          <a:ln>
            <a:noFill/>
          </a:ln>
        </p:spPr>
        <p:txBody>
          <a:bodyPr anchorCtr="0" anchor="ctr" bIns="91425" lIns="91425" rIns="91425" tIns="91425">
            <a:noAutofit/>
          </a:bodyPr>
          <a:lstStyle/>
          <a:p>
            <a:pPr lvl="0" rtl="0">
              <a:spcBef>
                <a:spcPts val="0"/>
              </a:spcBef>
              <a:buNone/>
            </a:pPr>
            <a:r>
              <a:rPr lang="en" sz="2400">
                <a:latin typeface="Lora"/>
                <a:ea typeface="Lora"/>
                <a:cs typeface="Lora"/>
                <a:sym typeface="Lora"/>
              </a:rPr>
              <a:t>The character will have restrictions on the next state it can go to rather than being able to switch immediately from any state to any other.</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13" name="Shape 113"/>
        <p:cNvGrpSpPr/>
        <p:nvPr/>
      </p:nvGrpSpPr>
      <p:grpSpPr>
        <a:xfrm>
          <a:off x="0" y="0"/>
          <a:ext cx="0" cy="0"/>
          <a:chOff x="0" y="0"/>
          <a:chExt cx="0" cy="0"/>
        </a:xfrm>
      </p:grpSpPr>
      <p:sp>
        <p:nvSpPr>
          <p:cNvPr id="114" name="Shape 114"/>
          <p:cNvSpPr txBox="1"/>
          <p:nvPr>
            <p:ph type="title"/>
          </p:nvPr>
        </p:nvSpPr>
        <p:spPr>
          <a:xfrm>
            <a:off x="311700" y="383075"/>
            <a:ext cx="8520600" cy="572700"/>
          </a:xfrm>
          <a:prstGeom prst="rect">
            <a:avLst/>
          </a:prstGeom>
        </p:spPr>
        <p:txBody>
          <a:bodyPr anchorCtr="0" anchor="t" bIns="91425" lIns="91425" rIns="91425" tIns="91425">
            <a:noAutofit/>
          </a:bodyPr>
          <a:lstStyle/>
          <a:p>
            <a:pPr lvl="0" rtl="0" algn="ctr">
              <a:spcBef>
                <a:spcPts val="0"/>
              </a:spcBef>
              <a:buNone/>
            </a:pPr>
            <a:r>
              <a:rPr lang="en" sz="3600">
                <a:solidFill>
                  <a:srgbClr val="000000"/>
                </a:solidFill>
                <a:latin typeface="Lora"/>
                <a:ea typeface="Lora"/>
                <a:cs typeface="Lora"/>
                <a:sym typeface="Lora"/>
              </a:rPr>
              <a:t>Collider2D</a:t>
            </a:r>
          </a:p>
        </p:txBody>
      </p:sp>
      <p:pic>
        <p:nvPicPr>
          <p:cNvPr id="115" name="Shape 115"/>
          <p:cNvPicPr preferRelativeResize="0"/>
          <p:nvPr/>
        </p:nvPicPr>
        <p:blipFill>
          <a:blip r:embed="rId3">
            <a:alphaModFix/>
          </a:blip>
          <a:stretch>
            <a:fillRect/>
          </a:stretch>
        </p:blipFill>
        <p:spPr>
          <a:xfrm>
            <a:off x="3133725" y="1133462"/>
            <a:ext cx="2876550" cy="1743075"/>
          </a:xfrm>
          <a:prstGeom prst="rect">
            <a:avLst/>
          </a:prstGeom>
          <a:noFill/>
          <a:ln>
            <a:noFill/>
          </a:ln>
        </p:spPr>
      </p:pic>
      <p:sp>
        <p:nvSpPr>
          <p:cNvPr id="116" name="Shape 116"/>
          <p:cNvSpPr txBox="1"/>
          <p:nvPr/>
        </p:nvSpPr>
        <p:spPr>
          <a:xfrm>
            <a:off x="1305150" y="3029200"/>
            <a:ext cx="6533700" cy="1749000"/>
          </a:xfrm>
          <a:prstGeom prst="rect">
            <a:avLst/>
          </a:prstGeom>
          <a:noFill/>
          <a:ln>
            <a:noFill/>
          </a:ln>
        </p:spPr>
        <p:txBody>
          <a:bodyPr anchorCtr="0" anchor="ctr" bIns="91425" lIns="91425" rIns="91425" tIns="91425">
            <a:noAutofit/>
          </a:bodyPr>
          <a:lstStyle/>
          <a:p>
            <a:pPr lvl="0" rtl="0">
              <a:spcBef>
                <a:spcPts val="0"/>
              </a:spcBef>
              <a:buNone/>
            </a:pPr>
            <a:r>
              <a:rPr lang="en" sz="2400">
                <a:solidFill>
                  <a:srgbClr val="222222"/>
                </a:solidFill>
                <a:highlight>
                  <a:srgbClr val="FFFFFF"/>
                </a:highlight>
                <a:latin typeface="Lora"/>
                <a:ea typeface="Lora"/>
                <a:cs typeface="Lora"/>
                <a:sym typeface="Lora"/>
              </a:rPr>
              <a:t>A </a:t>
            </a:r>
            <a:r>
              <a:rPr b="1" lang="en" sz="2400">
                <a:solidFill>
                  <a:srgbClr val="222222"/>
                </a:solidFill>
                <a:highlight>
                  <a:srgbClr val="FFFFFF"/>
                </a:highlight>
                <a:latin typeface="Lora"/>
                <a:ea typeface="Lora"/>
                <a:cs typeface="Lora"/>
                <a:sym typeface="Lora"/>
              </a:rPr>
              <a:t>Collider 2D</a:t>
            </a:r>
            <a:r>
              <a:rPr lang="en" sz="2400">
                <a:solidFill>
                  <a:srgbClr val="222222"/>
                </a:solidFill>
                <a:highlight>
                  <a:srgbClr val="FFFFFF"/>
                </a:highlight>
                <a:latin typeface="Lora"/>
                <a:ea typeface="Lora"/>
                <a:cs typeface="Lora"/>
                <a:sym typeface="Lora"/>
              </a:rPr>
              <a:t> component is used to define the physical shape of an object in the scene and can participate in 2D collisions and trigger events.</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20" name="Shape 120"/>
        <p:cNvGrpSpPr/>
        <p:nvPr/>
      </p:nvGrpSpPr>
      <p:grpSpPr>
        <a:xfrm>
          <a:off x="0" y="0"/>
          <a:ext cx="0" cy="0"/>
          <a:chOff x="0" y="0"/>
          <a:chExt cx="0" cy="0"/>
        </a:xfrm>
      </p:grpSpPr>
      <p:sp>
        <p:nvSpPr>
          <p:cNvPr id="121" name="Shape 121"/>
          <p:cNvSpPr txBox="1"/>
          <p:nvPr>
            <p:ph type="title"/>
          </p:nvPr>
        </p:nvSpPr>
        <p:spPr>
          <a:xfrm>
            <a:off x="311700" y="317200"/>
            <a:ext cx="8520600" cy="572700"/>
          </a:xfrm>
          <a:prstGeom prst="rect">
            <a:avLst/>
          </a:prstGeom>
        </p:spPr>
        <p:txBody>
          <a:bodyPr anchorCtr="0" anchor="t" bIns="91425" lIns="91425" rIns="91425" tIns="91425">
            <a:noAutofit/>
          </a:bodyPr>
          <a:lstStyle/>
          <a:p>
            <a:pPr lvl="0" rtl="0" algn="ctr">
              <a:spcBef>
                <a:spcPts val="0"/>
              </a:spcBef>
              <a:buNone/>
            </a:pPr>
            <a:r>
              <a:rPr lang="en" sz="3600">
                <a:solidFill>
                  <a:srgbClr val="000000"/>
                </a:solidFill>
                <a:latin typeface="Lora"/>
                <a:ea typeface="Lora"/>
                <a:cs typeface="Lora"/>
                <a:sym typeface="Lora"/>
              </a:rPr>
              <a:t>Is Trigger?</a:t>
            </a:r>
          </a:p>
        </p:txBody>
      </p:sp>
      <p:pic>
        <p:nvPicPr>
          <p:cNvPr id="122" name="Shape 122"/>
          <p:cNvPicPr preferRelativeResize="0"/>
          <p:nvPr/>
        </p:nvPicPr>
        <p:blipFill>
          <a:blip r:embed="rId3">
            <a:alphaModFix/>
          </a:blip>
          <a:stretch>
            <a:fillRect/>
          </a:stretch>
        </p:blipFill>
        <p:spPr>
          <a:xfrm>
            <a:off x="3133725" y="1067587"/>
            <a:ext cx="2876550" cy="1743075"/>
          </a:xfrm>
          <a:prstGeom prst="rect">
            <a:avLst/>
          </a:prstGeom>
          <a:noFill/>
          <a:ln>
            <a:noFill/>
          </a:ln>
        </p:spPr>
      </p:pic>
      <p:sp>
        <p:nvSpPr>
          <p:cNvPr id="123" name="Shape 123"/>
          <p:cNvSpPr txBox="1"/>
          <p:nvPr/>
        </p:nvSpPr>
        <p:spPr>
          <a:xfrm>
            <a:off x="1305150" y="3029200"/>
            <a:ext cx="6533700" cy="1749000"/>
          </a:xfrm>
          <a:prstGeom prst="rect">
            <a:avLst/>
          </a:prstGeom>
          <a:noFill/>
          <a:ln>
            <a:noFill/>
          </a:ln>
        </p:spPr>
        <p:txBody>
          <a:bodyPr anchorCtr="0" anchor="ctr" bIns="91425" lIns="91425" rIns="91425" tIns="91425">
            <a:noAutofit/>
          </a:bodyPr>
          <a:lstStyle/>
          <a:p>
            <a:pPr lvl="0" rtl="0">
              <a:spcBef>
                <a:spcPts val="0"/>
              </a:spcBef>
              <a:buNone/>
            </a:pPr>
            <a:r>
              <a:rPr lang="en" sz="2400">
                <a:highlight>
                  <a:srgbClr val="FFFFFF"/>
                </a:highlight>
                <a:latin typeface="Lora"/>
                <a:ea typeface="Lora"/>
                <a:cs typeface="Lora"/>
                <a:sym typeface="Lora"/>
              </a:rPr>
              <a:t>Use collider as a Trigger (also known as a Trigger Zone), in order to detect when an object is within a particular space in the game world.</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434343"/>
        </a:solidFill>
      </p:bgPr>
    </p:bg>
    <p:spTree>
      <p:nvGrpSpPr>
        <p:cNvPr id="127" name="Shape 127"/>
        <p:cNvGrpSpPr/>
        <p:nvPr/>
      </p:nvGrpSpPr>
      <p:grpSpPr>
        <a:xfrm>
          <a:off x="0" y="0"/>
          <a:ext cx="0" cy="0"/>
          <a:chOff x="0" y="0"/>
          <a:chExt cx="0" cy="0"/>
        </a:xfrm>
      </p:grpSpPr>
      <p:sp>
        <p:nvSpPr>
          <p:cNvPr id="128" name="Shape 128"/>
          <p:cNvSpPr txBox="1"/>
          <p:nvPr>
            <p:ph type="title"/>
          </p:nvPr>
        </p:nvSpPr>
        <p:spPr>
          <a:xfrm>
            <a:off x="311700" y="212300"/>
            <a:ext cx="8520600" cy="572700"/>
          </a:xfrm>
          <a:prstGeom prst="rect">
            <a:avLst/>
          </a:prstGeom>
        </p:spPr>
        <p:txBody>
          <a:bodyPr anchorCtr="0" anchor="t" bIns="91425" lIns="91425" rIns="91425" tIns="91425">
            <a:noAutofit/>
          </a:bodyPr>
          <a:lstStyle/>
          <a:p>
            <a:pPr lvl="0" rtl="0" algn="ctr">
              <a:spcBef>
                <a:spcPts val="0"/>
              </a:spcBef>
              <a:buNone/>
            </a:pPr>
            <a:r>
              <a:rPr lang="en" sz="3600">
                <a:solidFill>
                  <a:srgbClr val="FFFFFF"/>
                </a:solidFill>
                <a:latin typeface="Lora"/>
                <a:ea typeface="Lora"/>
                <a:cs typeface="Lora"/>
                <a:sym typeface="Lora"/>
              </a:rPr>
              <a:t>Raycast 2D</a:t>
            </a:r>
          </a:p>
        </p:txBody>
      </p:sp>
      <p:pic>
        <p:nvPicPr>
          <p:cNvPr id="129" name="Shape 129"/>
          <p:cNvPicPr preferRelativeResize="0"/>
          <p:nvPr/>
        </p:nvPicPr>
        <p:blipFill>
          <a:blip r:embed="rId3">
            <a:alphaModFix/>
          </a:blip>
          <a:stretch>
            <a:fillRect/>
          </a:stretch>
        </p:blipFill>
        <p:spPr>
          <a:xfrm>
            <a:off x="1577912" y="1090076"/>
            <a:ext cx="5988175" cy="31601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133" name="Shape 133"/>
        <p:cNvGrpSpPr/>
        <p:nvPr/>
      </p:nvGrpSpPr>
      <p:grpSpPr>
        <a:xfrm>
          <a:off x="0" y="0"/>
          <a:ext cx="0" cy="0"/>
          <a:chOff x="0" y="0"/>
          <a:chExt cx="0" cy="0"/>
        </a:xfrm>
      </p:grpSpPr>
      <p:pic>
        <p:nvPicPr>
          <p:cNvPr id="134" name="Shape 134"/>
          <p:cNvPicPr preferRelativeResize="0"/>
          <p:nvPr/>
        </p:nvPicPr>
        <p:blipFill>
          <a:blip r:embed="rId3">
            <a:alphaModFix/>
          </a:blip>
          <a:stretch>
            <a:fillRect/>
          </a:stretch>
        </p:blipFill>
        <p:spPr>
          <a:xfrm>
            <a:off x="2112075" y="190500"/>
            <a:ext cx="4762500" cy="4762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138" name="Shape 138"/>
        <p:cNvGrpSpPr/>
        <p:nvPr/>
      </p:nvGrpSpPr>
      <p:grpSpPr>
        <a:xfrm>
          <a:off x="0" y="0"/>
          <a:ext cx="0" cy="0"/>
          <a:chOff x="0" y="0"/>
          <a:chExt cx="0" cy="0"/>
        </a:xfrm>
      </p:grpSpPr>
      <p:sp>
        <p:nvSpPr>
          <p:cNvPr id="139" name="Shape 139"/>
          <p:cNvSpPr txBox="1"/>
          <p:nvPr/>
        </p:nvSpPr>
        <p:spPr>
          <a:xfrm>
            <a:off x="279750" y="1071750"/>
            <a:ext cx="8864100" cy="3000000"/>
          </a:xfrm>
          <a:prstGeom prst="rect">
            <a:avLst/>
          </a:prstGeom>
          <a:noFill/>
          <a:ln>
            <a:noFill/>
          </a:ln>
        </p:spPr>
        <p:txBody>
          <a:bodyPr anchorCtr="0" anchor="ctr" bIns="91425" lIns="91425" rIns="91425" tIns="91425">
            <a:noAutofit/>
          </a:bodyPr>
          <a:lstStyle/>
          <a:p>
            <a:pPr lvl="0" rtl="0" algn="ctr">
              <a:spcBef>
                <a:spcPts val="0"/>
              </a:spcBef>
              <a:buNone/>
            </a:pPr>
            <a:r>
              <a:rPr lang="en" sz="3600">
                <a:solidFill>
                  <a:srgbClr val="FFFFFF"/>
                </a:solidFill>
                <a:latin typeface="Lora"/>
                <a:ea typeface="Lora"/>
                <a:cs typeface="Lora"/>
                <a:sym typeface="Lora"/>
              </a:rPr>
              <a:t>Let’s create a Pacman game in Unity!</a:t>
            </a:r>
          </a:p>
        </p:txBody>
      </p:sp>
      <p:sp>
        <p:nvSpPr>
          <p:cNvPr id="140" name="Shape 140"/>
          <p:cNvSpPr txBox="1"/>
          <p:nvPr/>
        </p:nvSpPr>
        <p:spPr>
          <a:xfrm>
            <a:off x="900300" y="4589475"/>
            <a:ext cx="7623000" cy="228900"/>
          </a:xfrm>
          <a:prstGeom prst="rect">
            <a:avLst/>
          </a:prstGeom>
          <a:noFill/>
          <a:ln>
            <a:noFill/>
          </a:ln>
        </p:spPr>
        <p:txBody>
          <a:bodyPr anchorCtr="0" anchor="ctr" bIns="91425" lIns="91425" rIns="91425" tIns="91425">
            <a:noAutofit/>
          </a:bodyPr>
          <a:lstStyle/>
          <a:p>
            <a:pPr lvl="0" rtl="0" algn="ctr">
              <a:spcBef>
                <a:spcPts val="0"/>
              </a:spcBef>
              <a:buNone/>
            </a:pPr>
            <a:r>
              <a:rPr lang="en" u="sng">
                <a:solidFill>
                  <a:schemeClr val="hlink"/>
                </a:solidFill>
                <a:hlinkClick r:id="rId3"/>
              </a:rPr>
              <a:t>https://noobtuts.com/unity/2d-pacman-game</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9" name="Shape 59"/>
        <p:cNvGrpSpPr/>
        <p:nvPr/>
      </p:nvGrpSpPr>
      <p:grpSpPr>
        <a:xfrm>
          <a:off x="0" y="0"/>
          <a:ext cx="0" cy="0"/>
          <a:chOff x="0" y="0"/>
          <a:chExt cx="0" cy="0"/>
        </a:xfrm>
      </p:grpSpPr>
      <p:pic>
        <p:nvPicPr>
          <p:cNvPr id="60" name="Shape 60"/>
          <p:cNvPicPr preferRelativeResize="0"/>
          <p:nvPr/>
        </p:nvPicPr>
        <p:blipFill>
          <a:blip r:embed="rId3">
            <a:alphaModFix/>
          </a:blip>
          <a:stretch>
            <a:fillRect/>
          </a:stretch>
        </p:blipFill>
        <p:spPr>
          <a:xfrm>
            <a:off x="2695575" y="904875"/>
            <a:ext cx="3752850" cy="3333750"/>
          </a:xfrm>
          <a:prstGeom prst="rect">
            <a:avLst/>
          </a:prstGeom>
          <a:noFill/>
          <a:ln>
            <a:noFill/>
          </a:ln>
        </p:spPr>
      </p:pic>
      <p:sp>
        <p:nvSpPr>
          <p:cNvPr id="61" name="Shape 61"/>
          <p:cNvSpPr txBox="1"/>
          <p:nvPr>
            <p:ph type="title"/>
          </p:nvPr>
        </p:nvSpPr>
        <p:spPr>
          <a:xfrm>
            <a:off x="311700" y="4078475"/>
            <a:ext cx="8520600" cy="572700"/>
          </a:xfrm>
          <a:prstGeom prst="rect">
            <a:avLst/>
          </a:prstGeom>
        </p:spPr>
        <p:txBody>
          <a:bodyPr anchorCtr="0" anchor="t" bIns="91425" lIns="91425" rIns="91425" tIns="91425">
            <a:noAutofit/>
          </a:bodyPr>
          <a:lstStyle/>
          <a:p>
            <a:pPr lvl="0" rtl="0" algn="ctr">
              <a:spcBef>
                <a:spcPts val="0"/>
              </a:spcBef>
              <a:buNone/>
            </a:pPr>
            <a:r>
              <a:rPr lang="en" sz="1800">
                <a:latin typeface="Lora"/>
                <a:ea typeface="Lora"/>
                <a:cs typeface="Lora"/>
                <a:sym typeface="Lora"/>
              </a:rPr>
              <a:t>The year of Retro gaming</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5" name="Shape 65"/>
        <p:cNvGrpSpPr/>
        <p:nvPr/>
      </p:nvGrpSpPr>
      <p:grpSpPr>
        <a:xfrm>
          <a:off x="0" y="0"/>
          <a:ext cx="0" cy="0"/>
          <a:chOff x="0" y="0"/>
          <a:chExt cx="0" cy="0"/>
        </a:xfrm>
      </p:grpSpPr>
      <p:pic>
        <p:nvPicPr>
          <p:cNvPr id="66" name="Shape 66"/>
          <p:cNvPicPr preferRelativeResize="0"/>
          <p:nvPr/>
        </p:nvPicPr>
        <p:blipFill>
          <a:blip r:embed="rId3">
            <a:alphaModFix/>
          </a:blip>
          <a:stretch>
            <a:fillRect/>
          </a:stretch>
        </p:blipFill>
        <p:spPr>
          <a:xfrm>
            <a:off x="8049" y="-323274"/>
            <a:ext cx="9127900" cy="5790049"/>
          </a:xfrm>
          <a:prstGeom prst="rect">
            <a:avLst/>
          </a:prstGeom>
          <a:noFill/>
          <a:ln>
            <a:noFill/>
          </a:ln>
        </p:spPr>
      </p:pic>
      <p:sp>
        <p:nvSpPr>
          <p:cNvPr id="67" name="Shape 67"/>
          <p:cNvSpPr txBox="1"/>
          <p:nvPr>
            <p:ph type="title"/>
          </p:nvPr>
        </p:nvSpPr>
        <p:spPr>
          <a:xfrm>
            <a:off x="311700" y="2285400"/>
            <a:ext cx="8520600" cy="572700"/>
          </a:xfrm>
          <a:prstGeom prst="rect">
            <a:avLst/>
          </a:prstGeom>
        </p:spPr>
        <p:txBody>
          <a:bodyPr anchorCtr="0" anchor="t" bIns="91425" lIns="91425" rIns="91425" tIns="91425">
            <a:noAutofit/>
          </a:bodyPr>
          <a:lstStyle/>
          <a:p>
            <a:pPr lvl="0" rtl="0" algn="ctr">
              <a:spcBef>
                <a:spcPts val="0"/>
              </a:spcBef>
              <a:buNone/>
            </a:pPr>
            <a:r>
              <a:rPr lang="en" sz="3000">
                <a:latin typeface="Lora"/>
                <a:ea typeface="Lora"/>
                <a:cs typeface="Lora"/>
                <a:sym typeface="Lora"/>
              </a:rPr>
              <a:t>Hyper Light Drifter</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1" name="Shape 71"/>
        <p:cNvGrpSpPr/>
        <p:nvPr/>
      </p:nvGrpSpPr>
      <p:grpSpPr>
        <a:xfrm>
          <a:off x="0" y="0"/>
          <a:ext cx="0" cy="0"/>
          <a:chOff x="0" y="0"/>
          <a:chExt cx="0" cy="0"/>
        </a:xfrm>
      </p:grpSpPr>
      <p:pic>
        <p:nvPicPr>
          <p:cNvPr id="72" name="Shape 72"/>
          <p:cNvPicPr preferRelativeResize="0"/>
          <p:nvPr/>
        </p:nvPicPr>
        <p:blipFill>
          <a:blip r:embed="rId3">
            <a:alphaModFix/>
          </a:blip>
          <a:stretch>
            <a:fillRect/>
          </a:stretch>
        </p:blipFill>
        <p:spPr>
          <a:xfrm>
            <a:off x="-52350" y="199032"/>
            <a:ext cx="9248700" cy="543823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76" name="Shape 76"/>
        <p:cNvGrpSpPr/>
        <p:nvPr/>
      </p:nvGrpSpPr>
      <p:grpSpPr>
        <a:xfrm>
          <a:off x="0" y="0"/>
          <a:ext cx="0" cy="0"/>
          <a:chOff x="0" y="0"/>
          <a:chExt cx="0" cy="0"/>
        </a:xfrm>
      </p:grpSpPr>
      <p:pic>
        <p:nvPicPr>
          <p:cNvPr id="77" name="Shape 77"/>
          <p:cNvPicPr preferRelativeResize="0"/>
          <p:nvPr/>
        </p:nvPicPr>
        <p:blipFill rotWithShape="1">
          <a:blip r:embed="rId3">
            <a:alphaModFix/>
          </a:blip>
          <a:srcRect b="2935" l="2046" r="1854" t="1744"/>
          <a:stretch/>
        </p:blipFill>
        <p:spPr>
          <a:xfrm>
            <a:off x="2553875" y="362525"/>
            <a:ext cx="3963749" cy="3520650"/>
          </a:xfrm>
          <a:prstGeom prst="rect">
            <a:avLst/>
          </a:prstGeom>
          <a:noFill/>
          <a:ln>
            <a:noFill/>
          </a:ln>
        </p:spPr>
      </p:pic>
      <p:sp>
        <p:nvSpPr>
          <p:cNvPr id="78" name="Shape 78"/>
          <p:cNvSpPr txBox="1"/>
          <p:nvPr>
            <p:ph type="title"/>
          </p:nvPr>
        </p:nvSpPr>
        <p:spPr>
          <a:xfrm>
            <a:off x="275450" y="4049775"/>
            <a:ext cx="8520600" cy="572700"/>
          </a:xfrm>
          <a:prstGeom prst="rect">
            <a:avLst/>
          </a:prstGeom>
        </p:spPr>
        <p:txBody>
          <a:bodyPr anchorCtr="0" anchor="t" bIns="91425" lIns="91425" rIns="91425" tIns="91425">
            <a:noAutofit/>
          </a:bodyPr>
          <a:lstStyle/>
          <a:p>
            <a:pPr lvl="0" rtl="0" algn="ctr">
              <a:spcBef>
                <a:spcPts val="0"/>
              </a:spcBef>
              <a:buNone/>
            </a:pPr>
            <a:r>
              <a:rPr lang="en" sz="3600">
                <a:solidFill>
                  <a:srgbClr val="000000"/>
                </a:solidFill>
                <a:latin typeface="Lora"/>
                <a:ea typeface="Lora"/>
                <a:cs typeface="Lora"/>
                <a:sym typeface="Lora"/>
              </a:rPr>
              <a:t>Sprites?</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2" name="Shape 82"/>
        <p:cNvGrpSpPr/>
        <p:nvPr/>
      </p:nvGrpSpPr>
      <p:grpSpPr>
        <a:xfrm>
          <a:off x="0" y="0"/>
          <a:ext cx="0" cy="0"/>
          <a:chOff x="0" y="0"/>
          <a:chExt cx="0" cy="0"/>
        </a:xfrm>
      </p:grpSpPr>
      <p:sp>
        <p:nvSpPr>
          <p:cNvPr id="83" name="Shape 83"/>
          <p:cNvSpPr txBox="1"/>
          <p:nvPr/>
        </p:nvSpPr>
        <p:spPr>
          <a:xfrm>
            <a:off x="1549875" y="209450"/>
            <a:ext cx="6458100" cy="4546800"/>
          </a:xfrm>
          <a:prstGeom prst="rect">
            <a:avLst/>
          </a:prstGeom>
          <a:noFill/>
          <a:ln>
            <a:noFill/>
          </a:ln>
        </p:spPr>
        <p:txBody>
          <a:bodyPr anchorCtr="0" anchor="ctr" bIns="91425" lIns="91425" rIns="91425" tIns="91425">
            <a:noAutofit/>
          </a:bodyPr>
          <a:lstStyle/>
          <a:p>
            <a:pPr lvl="0" rtl="0">
              <a:spcBef>
                <a:spcPts val="0"/>
              </a:spcBef>
              <a:buNone/>
            </a:pPr>
            <a:r>
              <a:rPr lang="en" sz="2400">
                <a:solidFill>
                  <a:schemeClr val="dk1"/>
                </a:solidFill>
                <a:latin typeface="Lora"/>
                <a:ea typeface="Lora"/>
                <a:cs typeface="Lora"/>
                <a:sym typeface="Lora"/>
              </a:rPr>
              <a:t>In early </a:t>
            </a:r>
            <a:r>
              <a:rPr lang="en" sz="2400">
                <a:solidFill>
                  <a:schemeClr val="dk1"/>
                </a:solidFill>
                <a:latin typeface="Lora"/>
                <a:ea typeface="Lora"/>
                <a:cs typeface="Lora"/>
                <a:sym typeface="Lora"/>
                <a:hlinkClick r:id="rId3"/>
              </a:rPr>
              <a:t>video gaming</a:t>
            </a:r>
            <a:r>
              <a:rPr lang="en" sz="2400">
                <a:solidFill>
                  <a:schemeClr val="dk1"/>
                </a:solidFill>
                <a:latin typeface="Lora"/>
                <a:ea typeface="Lora"/>
                <a:cs typeface="Lora"/>
                <a:sym typeface="Lora"/>
              </a:rPr>
              <a:t>, hardware sprites were a method of compositing separate </a:t>
            </a:r>
            <a:r>
              <a:rPr lang="en" sz="2400">
                <a:solidFill>
                  <a:schemeClr val="dk1"/>
                </a:solidFill>
                <a:latin typeface="Lora"/>
                <a:ea typeface="Lora"/>
                <a:cs typeface="Lora"/>
                <a:sym typeface="Lora"/>
                <a:hlinkClick r:id="rId4"/>
              </a:rPr>
              <a:t>bitmaps</a:t>
            </a:r>
            <a:r>
              <a:rPr lang="en" sz="2400">
                <a:solidFill>
                  <a:schemeClr val="dk1"/>
                </a:solidFill>
                <a:latin typeface="Lora"/>
                <a:ea typeface="Lora"/>
                <a:cs typeface="Lora"/>
                <a:sym typeface="Lora"/>
              </a:rPr>
              <a:t> </a:t>
            </a:r>
            <a:r>
              <a:rPr lang="en" sz="2400">
                <a:solidFill>
                  <a:schemeClr val="dk1"/>
                </a:solidFill>
                <a:latin typeface="Lora"/>
                <a:ea typeface="Lora"/>
                <a:cs typeface="Lora"/>
                <a:sym typeface="Lora"/>
              </a:rPr>
              <a:t>so that they appear to be part of a single image on a </a:t>
            </a:r>
            <a:r>
              <a:rPr lang="en" sz="2400">
                <a:solidFill>
                  <a:schemeClr val="dk1"/>
                </a:solidFill>
                <a:latin typeface="Lora"/>
                <a:ea typeface="Lora"/>
                <a:cs typeface="Lora"/>
                <a:sym typeface="Lora"/>
                <a:hlinkClick r:id="rId5"/>
              </a:rPr>
              <a:t>screen</a:t>
            </a:r>
            <a:r>
              <a:rPr lang="en" sz="2400">
                <a:solidFill>
                  <a:schemeClr val="dk1"/>
                </a:solidFill>
                <a:latin typeface="Lora"/>
                <a:ea typeface="Lora"/>
                <a:cs typeface="Lora"/>
                <a:sym typeface="Lora"/>
              </a:rPr>
              <a:t>.</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87" name="Shape 87"/>
        <p:cNvGrpSpPr/>
        <p:nvPr/>
      </p:nvGrpSpPr>
      <p:grpSpPr>
        <a:xfrm>
          <a:off x="0" y="0"/>
          <a:ext cx="0" cy="0"/>
          <a:chOff x="0" y="0"/>
          <a:chExt cx="0" cy="0"/>
        </a:xfrm>
      </p:grpSpPr>
      <p:pic>
        <p:nvPicPr>
          <p:cNvPr id="88" name="Shape 88"/>
          <p:cNvPicPr preferRelativeResize="0"/>
          <p:nvPr/>
        </p:nvPicPr>
        <p:blipFill>
          <a:blip r:embed="rId3">
            <a:alphaModFix/>
          </a:blip>
          <a:stretch>
            <a:fillRect/>
          </a:stretch>
        </p:blipFill>
        <p:spPr>
          <a:xfrm>
            <a:off x="2205600" y="-35525"/>
            <a:ext cx="6408600" cy="4660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92" name="Shape 92"/>
        <p:cNvGrpSpPr/>
        <p:nvPr/>
      </p:nvGrpSpPr>
      <p:grpSpPr>
        <a:xfrm>
          <a:off x="0" y="0"/>
          <a:ext cx="0" cy="0"/>
          <a:chOff x="0" y="0"/>
          <a:chExt cx="0" cy="0"/>
        </a:xfrm>
      </p:grpSpPr>
      <p:sp>
        <p:nvSpPr>
          <p:cNvPr id="93" name="Shape 93"/>
          <p:cNvSpPr txBox="1"/>
          <p:nvPr>
            <p:ph type="title"/>
          </p:nvPr>
        </p:nvSpPr>
        <p:spPr>
          <a:xfrm>
            <a:off x="311700" y="2285400"/>
            <a:ext cx="8520600" cy="572700"/>
          </a:xfrm>
          <a:prstGeom prst="rect">
            <a:avLst/>
          </a:prstGeom>
        </p:spPr>
        <p:txBody>
          <a:bodyPr anchorCtr="0" anchor="t" bIns="91425" lIns="91425" rIns="91425" tIns="91425">
            <a:noAutofit/>
          </a:bodyPr>
          <a:lstStyle/>
          <a:p>
            <a:pPr lvl="0" rtl="0" algn="ctr">
              <a:spcBef>
                <a:spcPts val="0"/>
              </a:spcBef>
              <a:buNone/>
            </a:pPr>
            <a:r>
              <a:rPr lang="en" sz="3600">
                <a:solidFill>
                  <a:srgbClr val="000000"/>
                </a:solidFill>
                <a:latin typeface="Lora"/>
                <a:ea typeface="Lora"/>
                <a:cs typeface="Lora"/>
                <a:sym typeface="Lora"/>
              </a:rPr>
              <a:t>State Machine</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97" name="Shape 97"/>
        <p:cNvGrpSpPr/>
        <p:nvPr/>
      </p:nvGrpSpPr>
      <p:grpSpPr>
        <a:xfrm>
          <a:off x="0" y="0"/>
          <a:ext cx="0" cy="0"/>
          <a:chOff x="0" y="0"/>
          <a:chExt cx="0" cy="0"/>
        </a:xfrm>
      </p:grpSpPr>
      <p:sp>
        <p:nvSpPr>
          <p:cNvPr id="98" name="Shape 98"/>
          <p:cNvSpPr txBox="1"/>
          <p:nvPr/>
        </p:nvSpPr>
        <p:spPr>
          <a:xfrm>
            <a:off x="1305150" y="446100"/>
            <a:ext cx="6533700" cy="4251300"/>
          </a:xfrm>
          <a:prstGeom prst="rect">
            <a:avLst/>
          </a:prstGeom>
          <a:noFill/>
          <a:ln>
            <a:noFill/>
          </a:ln>
        </p:spPr>
        <p:txBody>
          <a:bodyPr anchorCtr="0" anchor="ctr" bIns="91425" lIns="91425" rIns="91425" tIns="91425">
            <a:noAutofit/>
          </a:bodyPr>
          <a:lstStyle/>
          <a:p>
            <a:pPr lvl="0" rtl="0">
              <a:spcBef>
                <a:spcPts val="0"/>
              </a:spcBef>
              <a:buNone/>
            </a:pPr>
            <a:r>
              <a:rPr lang="en" sz="2400">
                <a:latin typeface="Lora"/>
                <a:ea typeface="Lora"/>
                <a:cs typeface="Lora"/>
                <a:sym typeface="Lora"/>
              </a:rPr>
              <a:t>The idea is that a character is engaged in some particular kind of action at any given time. The actions available will depend on the type of gameplay but typical actions include things like idling, walking, running, jumping, etc. </a:t>
            </a: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dark-2">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